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91" r:id="rId6"/>
  </p:sldMasterIdLst>
  <p:notesMasterIdLst>
    <p:notesMasterId r:id="rId18"/>
  </p:notesMasterIdLst>
  <p:handoutMasterIdLst>
    <p:handoutMasterId r:id="rId19"/>
  </p:handoutMasterIdLst>
  <p:sldIdLst>
    <p:sldId id="256" r:id="rId7"/>
    <p:sldId id="260" r:id="rId8"/>
    <p:sldId id="257" r:id="rId9"/>
    <p:sldId id="261" r:id="rId10"/>
    <p:sldId id="265" r:id="rId11"/>
    <p:sldId id="268" r:id="rId12"/>
    <p:sldId id="269" r:id="rId13"/>
    <p:sldId id="270" r:id="rId14"/>
    <p:sldId id="258" r:id="rId15"/>
    <p:sldId id="259" r:id="rId16"/>
    <p:sldId id="267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D52"/>
    <a:srgbClr val="B5832D"/>
    <a:srgbClr val="CF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F81F5-3CD4-4131-B7E3-EB02D93DD703}" v="1" dt="2021-01-25T11:16:58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44536500085326E-2"/>
          <c:y val="0.15200507134372787"/>
          <c:w val="0.89938184153298595"/>
          <c:h val="0.688213029701801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Sheet1!$D$2:$D$4</c:f>
              <c:strCache>
                <c:ptCount val="3"/>
                <c:pt idx="0">
                  <c:v>Merchant Taylors Carbon Foot Print </c:v>
                </c:pt>
                <c:pt idx="2">
                  <c:v>CO2 Emissions </c:v>
                </c:pt>
              </c:strCache>
            </c:strRef>
          </c:tx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accent1">
                  <a:shade val="65000"/>
                </a:schemeClr>
              </a:outerShdw>
            </a:effectLst>
          </c:spPr>
          <c:marker>
            <c:symbol val="circle"/>
            <c:size val="6"/>
            <c:spPr>
              <a:solidFill>
                <a:schemeClr val="accent1">
                  <a:shade val="65000"/>
                </a:schemeClr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Pt>
            <c:idx val="4"/>
            <c:marker>
              <c:symbol val="circle"/>
              <c:size val="6"/>
              <c:spPr>
                <a:solidFill>
                  <a:schemeClr val="accent1">
                    <a:shade val="65000"/>
                  </a:schemeClr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alpha val="57000"/>
                  </a:schemeClr>
                </a:solidFill>
                <a:round/>
              </a:ln>
              <a:effectLst>
                <a:outerShdw dist="25400" dir="2700000" algn="tl" rotWithShape="0">
                  <a:schemeClr val="accent1">
                    <a:shade val="6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AB-4FCA-B2F9-A3CD5C4E3CA3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1">
                    <a:shade val="65000"/>
                  </a:schemeClr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dist="25400" dir="2700000" algn="tl" rotWithShape="0">
                  <a:schemeClr val="accent1">
                    <a:shade val="6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AB-4FCA-B2F9-A3CD5C4E3CA3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chemeClr val="accent1">
                    <a:shade val="65000"/>
                  </a:schemeClr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EAB-4FCA-B2F9-A3CD5C4E3CA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AB-4FCA-B2F9-A3CD5C4E3CA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B-4FCA-B2F9-A3CD5C4E3CA3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AB-4FCA-B2F9-A3CD5C4E3CA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AB-4FCA-B2F9-A3CD5C4E3CA3}"/>
                </c:ext>
              </c:extLst>
            </c:dLbl>
            <c:dLbl>
              <c:idx val="9"/>
              <c:layout>
                <c:manualLayout>
                  <c:x val="-8.4970777077828206E-3"/>
                  <c:y val="-5.540166204986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B-4FCA-B2F9-A3CD5C4E3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Sheet1!$C$5:$C$23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xVal>
          <c:yVal>
            <c:numRef>
              <c:f>Sheet1!$D$5:$D$23</c:f>
              <c:numCache>
                <c:formatCode>General</c:formatCode>
                <c:ptCount val="19"/>
                <c:pt idx="0">
                  <c:v>431.12</c:v>
                </c:pt>
                <c:pt idx="6">
                  <c:v>352.89</c:v>
                </c:pt>
                <c:pt idx="8">
                  <c:v>317.69</c:v>
                </c:pt>
                <c:pt idx="13">
                  <c:v>123.94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EAB-4FCA-B2F9-A3CD5C4E3CA3}"/>
            </c:ext>
          </c:extLst>
        </c:ser>
        <c:ser>
          <c:idx val="1"/>
          <c:order val="1"/>
          <c:tx>
            <c:strRef>
              <c:f>Sheet1!$E$2:$E$4</c:f>
              <c:strCache>
                <c:ptCount val="3"/>
                <c:pt idx="0">
                  <c:v>Merchant Taylors Carbon Foot Print </c:v>
                </c:pt>
                <c:pt idx="2">
                  <c:v>Gas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chemeClr val="accent1"/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>
                <a:outerShdw dist="25400" dir="2700000" algn="tl" rotWithShape="0">
                  <a:schemeClr val="accent1">
                    <a:shade val="6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EAB-4FCA-B2F9-A3CD5C4E3CA3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0EAB-4FCA-B2F9-A3CD5C4E3CA3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1"/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0EAB-4FCA-B2F9-A3CD5C4E3CA3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1"/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EAB-4FCA-B2F9-A3CD5C4E3CA3}"/>
              </c:ext>
            </c:extLst>
          </c:dPt>
          <c:xVal>
            <c:numRef>
              <c:f>Sheet1!$C$5:$C$23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xVal>
          <c:yVal>
            <c:numRef>
              <c:f>Sheet1!$E$5:$E$23</c:f>
              <c:numCache>
                <c:formatCode>General</c:formatCode>
                <c:ptCount val="19"/>
                <c:pt idx="0">
                  <c:v>202.17</c:v>
                </c:pt>
                <c:pt idx="1">
                  <c:v>202.17</c:v>
                </c:pt>
                <c:pt idx="2">
                  <c:v>202.17</c:v>
                </c:pt>
                <c:pt idx="3">
                  <c:v>202.17</c:v>
                </c:pt>
                <c:pt idx="4">
                  <c:v>202.17</c:v>
                </c:pt>
                <c:pt idx="5">
                  <c:v>202.17</c:v>
                </c:pt>
                <c:pt idx="6">
                  <c:v>123.94</c:v>
                </c:pt>
                <c:pt idx="7">
                  <c:v>123.94</c:v>
                </c:pt>
                <c:pt idx="8">
                  <c:v>123.94</c:v>
                </c:pt>
                <c:pt idx="9">
                  <c:v>123.94</c:v>
                </c:pt>
                <c:pt idx="10">
                  <c:v>123.94</c:v>
                </c:pt>
                <c:pt idx="11">
                  <c:v>123.94</c:v>
                </c:pt>
                <c:pt idx="12">
                  <c:v>123.94</c:v>
                </c:pt>
                <c:pt idx="13">
                  <c:v>123.94</c:v>
                </c:pt>
                <c:pt idx="14">
                  <c:v>123.94</c:v>
                </c:pt>
                <c:pt idx="15">
                  <c:v>123.94</c:v>
                </c:pt>
                <c:pt idx="16">
                  <c:v>123.94</c:v>
                </c:pt>
                <c:pt idx="17">
                  <c:v>123.94</c:v>
                </c:pt>
                <c:pt idx="18">
                  <c:v>123.94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1-0EAB-4FCA-B2F9-A3CD5C4E3CA3}"/>
            </c:ext>
          </c:extLst>
        </c:ser>
        <c:ser>
          <c:idx val="2"/>
          <c:order val="2"/>
          <c:tx>
            <c:strRef>
              <c:f>Sheet1!$F$2:$F$4</c:f>
              <c:strCache>
                <c:ptCount val="3"/>
                <c:pt idx="0">
                  <c:v>Merchant Taylors Carbon Foot Print </c:v>
                </c:pt>
                <c:pt idx="2">
                  <c:v>Electricity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>
              <a:outerShdw dist="25400" dir="2700000" algn="tl" rotWithShape="0">
                <a:schemeClr val="accent1">
                  <a:tint val="65000"/>
                </a:schemeClr>
              </a:outerShdw>
            </a:effectLst>
          </c:spPr>
          <c:marker>
            <c:symbol val="circle"/>
            <c:size val="6"/>
            <c:spPr>
              <a:solidFill>
                <a:schemeClr val="accent1">
                  <a:tint val="65000"/>
                </a:schemeClr>
              </a:solidFill>
              <a:ln w="22225">
                <a:solidFill>
                  <a:schemeClr val="bg1"/>
                </a:solidFill>
                <a:round/>
              </a:ln>
              <a:effectLst/>
            </c:spPr>
          </c:marker>
          <c:dPt>
            <c:idx val="0"/>
            <c:marker>
              <c:symbol val="circle"/>
              <c:size val="6"/>
              <c:spPr>
                <a:solidFill>
                  <a:schemeClr val="accent1">
                    <a:tint val="65000"/>
                  </a:schemeClr>
                </a:solidFill>
                <a:ln w="22225">
                  <a:solidFill>
                    <a:schemeClr val="lt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rgbClr val="FFFF00">
                    <a:alpha val="50000"/>
                  </a:srgbClr>
                </a:solidFill>
                <a:round/>
              </a:ln>
              <a:effectLst>
                <a:outerShdw dist="25400" dir="2700000" algn="tl" rotWithShape="0">
                  <a:schemeClr val="accent1">
                    <a:tint val="6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EAB-4FCA-B2F9-A3CD5C4E3CA3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1">
                    <a:tint val="65000"/>
                  </a:schemeClr>
                </a:solidFill>
                <a:ln w="22225">
                  <a:solidFill>
                    <a:schemeClr val="bg1"/>
                  </a:solidFill>
                  <a:round/>
                </a:ln>
                <a:effectLst/>
              </c:spPr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>
                <a:outerShdw dist="25400" dir="2700000" algn="tl" rotWithShape="0">
                  <a:schemeClr val="accent1">
                    <a:tint val="6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EAB-4FCA-B2F9-A3CD5C4E3CA3}"/>
              </c:ext>
            </c:extLst>
          </c:dPt>
          <c:xVal>
            <c:numRef>
              <c:f>Sheet1!$C$5:$C$23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xVal>
          <c:yVal>
            <c:numRef>
              <c:f>Sheet1!$F$5:$F$23</c:f>
              <c:numCache>
                <c:formatCode>General</c:formatCode>
                <c:ptCount val="19"/>
                <c:pt idx="0">
                  <c:v>228.95</c:v>
                </c:pt>
                <c:pt idx="1">
                  <c:v>228.95</c:v>
                </c:pt>
                <c:pt idx="2">
                  <c:v>228.95</c:v>
                </c:pt>
                <c:pt idx="3">
                  <c:v>228.95</c:v>
                </c:pt>
                <c:pt idx="4">
                  <c:v>228.95</c:v>
                </c:pt>
                <c:pt idx="5">
                  <c:v>228.95</c:v>
                </c:pt>
                <c:pt idx="6">
                  <c:v>228.95</c:v>
                </c:pt>
                <c:pt idx="7">
                  <c:v>228.95</c:v>
                </c:pt>
                <c:pt idx="8">
                  <c:v>193.75</c:v>
                </c:pt>
                <c:pt idx="9">
                  <c:v>193.75</c:v>
                </c:pt>
                <c:pt idx="10">
                  <c:v>193.75</c:v>
                </c:pt>
                <c:pt idx="11">
                  <c:v>193.75</c:v>
                </c:pt>
                <c:pt idx="12">
                  <c:v>193.75</c:v>
                </c:pt>
                <c:pt idx="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0EAB-4FCA-B2F9-A3CD5C4E3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003664"/>
        <c:axId val="341996608"/>
      </c:scatterChart>
      <c:valAx>
        <c:axId val="342003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MTC</a:t>
                </a:r>
                <a:r>
                  <a:rPr lang="en-GB" baseline="0"/>
                  <a:t> Carbon Emissions 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96608"/>
        <c:crosses val="autoZero"/>
        <c:crossBetween val="midCat"/>
      </c:valAx>
      <c:valAx>
        <c:axId val="3419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CO2</a:t>
                </a:r>
                <a:r>
                  <a:rPr lang="en-GB" baseline="0"/>
                  <a:t> Emission Levels 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03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0.16154</cdr:x>
      <cdr:y>0.00554</cdr:y>
    </cdr:from>
    <cdr:to>
      <cdr:x>0.81003</cdr:x>
      <cdr:y>0.12433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22D609D-7EBD-4F95-8F5C-C4D51D4418D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00175" y="19050"/>
          <a:ext cx="5620999" cy="40846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E4D20-B3C2-468F-BF9F-0D42DE4A1C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8105F-D3C6-442C-97C3-048B450848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64854-4B29-4E2C-B8BA-1D4D1AF7EFBF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F669-E108-4479-BF87-6C8D35FBB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12A9D-6DDF-41E6-8662-C34C923556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33F-F689-4018-9A75-25ED6B4D3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4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453D-6849-4B4B-A0CF-B3971FD422B3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FE25-5B1B-F64D-844E-ADA2590F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9FE25-5B1B-F64D-844E-ADA2590F36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6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r>
              <a:rPr lang="en-GB"/>
              <a:t>Electricity is a relative success story: - the yellow line</a:t>
            </a:r>
          </a:p>
          <a:p>
            <a:r>
              <a:rPr lang="en-GB"/>
              <a:t>2014 -  Power optimiser and LED lighting (Note relatively little impact of 35.2 ton of C02 Emissions)</a:t>
            </a:r>
          </a:p>
          <a:p>
            <a:r>
              <a:rPr lang="en-GB"/>
              <a:t>2019 – Switch to certified 100% renewable electricity supply contract (Note no increase in cost) </a:t>
            </a:r>
          </a:p>
          <a:p>
            <a:r>
              <a:rPr lang="en-GB"/>
              <a:t>2020 – Installation of solar power onto the roof of the Great Hall to reduce annual running costs and provide a return over the 25 year lifespan of the installation)</a:t>
            </a:r>
          </a:p>
          <a:p>
            <a:endParaRPr lang="en-GB"/>
          </a:p>
          <a:p>
            <a:r>
              <a:rPr lang="en-GB"/>
              <a:t>Gas is less of a success story:  - the red line</a:t>
            </a:r>
          </a:p>
          <a:p>
            <a:r>
              <a:rPr lang="en-GB"/>
              <a:t>2012 -  Condensing gas boilers installed. (Note: reduced the C02 emissions by 78.23 tons ) </a:t>
            </a:r>
          </a:p>
          <a:p>
            <a:r>
              <a:rPr lang="en-GB" b="1"/>
              <a:t>ONLY option now is switch heating and cooking @ the Hall from gas to renewable electricity. </a:t>
            </a:r>
            <a:endParaRPr lang="en-GB"/>
          </a:p>
          <a:p>
            <a:r>
              <a:rPr lang="en-GB" b="1"/>
              <a:t>UKPN Infrastructure:</a:t>
            </a:r>
            <a:endParaRPr lang="en-GB"/>
          </a:p>
          <a:p>
            <a:r>
              <a:rPr lang="en-GB" b="1"/>
              <a:t>Significant increase over and above the 400a 3 </a:t>
            </a:r>
            <a:r>
              <a:rPr lang="en-GB" b="1" err="1"/>
              <a:t>phs</a:t>
            </a:r>
            <a:r>
              <a:rPr lang="en-GB" b="1"/>
              <a:t> supply already entering the Hall.</a:t>
            </a:r>
            <a:endParaRPr lang="en-GB"/>
          </a:p>
          <a:p>
            <a:r>
              <a:rPr lang="en-GB" b="1"/>
              <a:t>The current UKPN infrastructure is already at capacity and further requests for additional power can not be accommodated without substantial capital investment into the infrastructure network.</a:t>
            </a:r>
            <a:endParaRPr lang="en-GB"/>
          </a:p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9FE25-5B1B-F64D-844E-ADA2590F36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eb802525ad5a3f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eb802525ad5a3f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4e211df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4e211df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12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C87682-54CF-4F8F-81AC-F2ACF851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6180233"/>
            <a:ext cx="12192000" cy="899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B5832D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846CE7D5-CF57-46EF-B807-FDD0502418D4}" type="datetimeFigureOut">
              <a:rPr lang="en-GB" smtClean="0"/>
              <a:pPr/>
              <a:t>18/03/2021</a:t>
            </a:fld>
            <a:endParaRPr lang="en-GB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3FC885-5BA4-4623-9BB5-37504399B906}"/>
              </a:ext>
            </a:extLst>
          </p:cNvPr>
          <p:cNvSpPr txBox="1">
            <a:spLocks/>
          </p:cNvSpPr>
          <p:nvPr userDrawn="1"/>
        </p:nvSpPr>
        <p:spPr>
          <a:xfrm>
            <a:off x="3470641" y="5941114"/>
            <a:ext cx="5502965" cy="597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>
                <a:solidFill>
                  <a:srgbClr val="B5832D"/>
                </a:solidFill>
                <a:latin typeface="Palatino Linotype" panose="02040502050505030304" pitchFamily="18" charset="0"/>
              </a:rPr>
              <a:t>Climate Action Strategy - Livery Seminar – 26 January 2021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049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49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69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82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5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CFD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7A9A4E-8A4C-45F8-B856-4F85D914B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12192000" cy="899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9464" y="6173787"/>
            <a:ext cx="4369373" cy="365125"/>
          </a:xfrm>
        </p:spPr>
        <p:txBody>
          <a:bodyPr/>
          <a:lstStyle>
            <a:lvl1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/>
              <a:t>Climate Action Strategy - Livery Seminar – 26 January 2021</a:t>
            </a:r>
          </a:p>
          <a:p>
            <a:endParaRPr lang="en-GB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3B5F8-ADBC-493A-8BA6-FAE4978AAB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71" y="1284639"/>
            <a:ext cx="3741458" cy="374145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079974-7953-4140-A657-C23583652A47}"/>
              </a:ext>
            </a:extLst>
          </p:cNvPr>
          <p:cNvSpPr txBox="1">
            <a:spLocks/>
          </p:cNvSpPr>
          <p:nvPr userDrawn="1"/>
        </p:nvSpPr>
        <p:spPr>
          <a:xfrm>
            <a:off x="154800" y="6165688"/>
            <a:ext cx="5502965" cy="597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60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9CA796B-EA67-4C0B-ABD7-04915C2A7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4" t="12973" r="37241" b="33928"/>
          <a:stretch/>
        </p:blipFill>
        <p:spPr>
          <a:xfrm>
            <a:off x="10714739" y="5465380"/>
            <a:ext cx="1255499" cy="11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46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3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77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28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31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13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98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42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98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0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212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3D5FB8-F6F9-470A-A67B-20D7C84A2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476"/>
            <a:ext cx="12192000" cy="899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DE64B-611C-4074-A815-DB4F8D5D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D1966-363D-49CD-8678-8E5CE6E4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FB2C0-299A-4EED-9130-100FED2B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5E078-AD64-409D-B6AC-78FDC51C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D393E-50F0-432D-96B3-8159066358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71" y="1284639"/>
            <a:ext cx="3741458" cy="374145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006EA7-C87F-48F4-9D31-4A073DD4C0E4}"/>
              </a:ext>
            </a:extLst>
          </p:cNvPr>
          <p:cNvSpPr txBox="1">
            <a:spLocks/>
          </p:cNvSpPr>
          <p:nvPr userDrawn="1"/>
        </p:nvSpPr>
        <p:spPr>
          <a:xfrm>
            <a:off x="4019465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ctr" defTabSz="914400" rtl="0" eaLnBrk="1" latinLnBrk="0" hangingPunct="1">
              <a:defRPr sz="1200" kern="1200">
                <a:solidFill>
                  <a:srgbClr val="B583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Climate Action Strategy - Livery Seminar – 26 January 2021</a:t>
            </a:r>
          </a:p>
          <a:p>
            <a:endParaRPr lang="en-GB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937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855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8918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0011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9701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843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4296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5554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9356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774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389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BD8FA8-80C9-400B-9A51-2D4780105523}" type="datetimeFigureOut">
              <a:rPr lang="en-GB" smtClean="0"/>
              <a:t>18/03/2021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A2E1EB-4804-44AB-A50C-892CCC842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3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8019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inatinglondontogethe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710" y="2775411"/>
            <a:ext cx="11256579" cy="226517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B5832D"/>
                </a:solidFill>
              </a:rPr>
              <a:t>Merchant Taylors’ Company</a:t>
            </a:r>
          </a:p>
          <a:p>
            <a:r>
              <a:rPr lang="en-GB" sz="3600">
                <a:solidFill>
                  <a:srgbClr val="B5832D"/>
                </a:solidFill>
              </a:rPr>
              <a:t>A Hall Perspective</a:t>
            </a:r>
          </a:p>
          <a:p>
            <a:r>
              <a:rPr lang="en-GB" sz="3600">
                <a:solidFill>
                  <a:srgbClr val="B5832D"/>
                </a:solidFill>
              </a:rPr>
              <a:t>John Clink – Clerk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F83A9-90E5-4C1C-BCA8-CA7EF2912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351" y="295502"/>
            <a:ext cx="5455298" cy="24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0">
            <a:extLst>
              <a:ext uri="{FF2B5EF4-FFF2-40B4-BE49-F238E27FC236}">
                <a16:creationId xmlns:a16="http://schemas.microsoft.com/office/drawing/2014/main" id="{E7EB1BD1-451F-4E3F-AD4E-279280FB2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408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701">
            <a:extLst>
              <a:ext uri="{FF2B5EF4-FFF2-40B4-BE49-F238E27FC236}">
                <a16:creationId xmlns:a16="http://schemas.microsoft.com/office/drawing/2014/main" id="{5827D92A-758C-4324-B588-C2EDC6D0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847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702">
            <a:extLst>
              <a:ext uri="{FF2B5EF4-FFF2-40B4-BE49-F238E27FC236}">
                <a16:creationId xmlns:a16="http://schemas.microsoft.com/office/drawing/2014/main" id="{4D624517-E5CD-4D8D-83F3-074EB5C7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547" y="179972"/>
            <a:ext cx="7326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03">
            <a:extLst>
              <a:ext uri="{FF2B5EF4-FFF2-40B4-BE49-F238E27FC236}">
                <a16:creationId xmlns:a16="http://schemas.microsoft.com/office/drawing/2014/main" id="{1651E182-96EA-447A-8E15-7AA96C5DE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319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704">
            <a:extLst>
              <a:ext uri="{FF2B5EF4-FFF2-40B4-BE49-F238E27FC236}">
                <a16:creationId xmlns:a16="http://schemas.microsoft.com/office/drawing/2014/main" id="{C67A1F80-E2E8-4B0B-8079-B3371002F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055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705">
            <a:extLst>
              <a:ext uri="{FF2B5EF4-FFF2-40B4-BE49-F238E27FC236}">
                <a16:creationId xmlns:a16="http://schemas.microsoft.com/office/drawing/2014/main" id="{7B68A71B-33BC-4B2E-9EB8-C2891F564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8973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Rectangle 706">
            <a:extLst>
              <a:ext uri="{FF2B5EF4-FFF2-40B4-BE49-F238E27FC236}">
                <a16:creationId xmlns:a16="http://schemas.microsoft.com/office/drawing/2014/main" id="{1DBAADA8-A57E-463B-8E6D-D2ACCBE07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2501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707">
            <a:extLst>
              <a:ext uri="{FF2B5EF4-FFF2-40B4-BE49-F238E27FC236}">
                <a16:creationId xmlns:a16="http://schemas.microsoft.com/office/drawing/2014/main" id="{81F7F9FC-E714-4A52-B711-B687FD01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511" y="179972"/>
            <a:ext cx="7327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708">
            <a:extLst>
              <a:ext uri="{FF2B5EF4-FFF2-40B4-BE49-F238E27FC236}">
                <a16:creationId xmlns:a16="http://schemas.microsoft.com/office/drawing/2014/main" id="{D4D779AA-FB49-48AD-B288-5B5E57DB2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327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709">
            <a:extLst>
              <a:ext uri="{FF2B5EF4-FFF2-40B4-BE49-F238E27FC236}">
                <a16:creationId xmlns:a16="http://schemas.microsoft.com/office/drawing/2014/main" id="{3495D755-588D-4E2E-94E2-4A99C7D4C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708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710">
            <a:extLst>
              <a:ext uri="{FF2B5EF4-FFF2-40B4-BE49-F238E27FC236}">
                <a16:creationId xmlns:a16="http://schemas.microsoft.com/office/drawing/2014/main" id="{CE05E3AA-A051-4299-85D8-E823C5AD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988" y="179972"/>
            <a:ext cx="7327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711">
            <a:extLst>
              <a:ext uri="{FF2B5EF4-FFF2-40B4-BE49-F238E27FC236}">
                <a16:creationId xmlns:a16="http://schemas.microsoft.com/office/drawing/2014/main" id="{E62A99DE-BB94-44CA-96CC-60132410F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804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tangle 712">
            <a:extLst>
              <a:ext uri="{FF2B5EF4-FFF2-40B4-BE49-F238E27FC236}">
                <a16:creationId xmlns:a16="http://schemas.microsoft.com/office/drawing/2014/main" id="{CC309141-BC20-4491-8D72-0A9DD912A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619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Rectangle 713">
            <a:extLst>
              <a:ext uri="{FF2B5EF4-FFF2-40B4-BE49-F238E27FC236}">
                <a16:creationId xmlns:a16="http://schemas.microsoft.com/office/drawing/2014/main" id="{E2492ED0-6F18-40C3-8DA4-2CAE70D5B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901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714">
            <a:extLst>
              <a:ext uri="{FF2B5EF4-FFF2-40B4-BE49-F238E27FC236}">
                <a16:creationId xmlns:a16="http://schemas.microsoft.com/office/drawing/2014/main" id="{5490CD31-ACFA-4FAF-9ED0-9512633FF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716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Rectangle 715">
            <a:extLst>
              <a:ext uri="{FF2B5EF4-FFF2-40B4-BE49-F238E27FC236}">
                <a16:creationId xmlns:a16="http://schemas.microsoft.com/office/drawing/2014/main" id="{8DBB42E6-A955-47BE-A376-ED0B1A544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239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Rectangle 716">
            <a:extLst>
              <a:ext uri="{FF2B5EF4-FFF2-40B4-BE49-F238E27FC236}">
                <a16:creationId xmlns:a16="http://schemas.microsoft.com/office/drawing/2014/main" id="{7423B158-0CCC-4BD1-904D-5BC414FBA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434" y="179972"/>
            <a:ext cx="7327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Rectangle 717">
            <a:extLst>
              <a:ext uri="{FF2B5EF4-FFF2-40B4-BE49-F238E27FC236}">
                <a16:creationId xmlns:a16="http://schemas.microsoft.com/office/drawing/2014/main" id="{9C024701-91EC-42F9-B1DC-1BC6152F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165" y="179972"/>
            <a:ext cx="7327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Rectangle 718">
            <a:extLst>
              <a:ext uri="{FF2B5EF4-FFF2-40B4-BE49-F238E27FC236}">
                <a16:creationId xmlns:a16="http://schemas.microsoft.com/office/drawing/2014/main" id="{8E9EB9C5-B39D-40F2-9F99-1D7F983B3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896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Rectangle 719">
            <a:extLst>
              <a:ext uri="{FF2B5EF4-FFF2-40B4-BE49-F238E27FC236}">
                <a16:creationId xmlns:a16="http://schemas.microsoft.com/office/drawing/2014/main" id="{78D4EFBD-FE17-42AB-A706-3B13FF63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539" y="179972"/>
            <a:ext cx="8792" cy="1588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Rectangle 720">
            <a:extLst>
              <a:ext uri="{FF2B5EF4-FFF2-40B4-BE49-F238E27FC236}">
                <a16:creationId xmlns:a16="http://schemas.microsoft.com/office/drawing/2014/main" id="{9E2027B2-7B1B-43EF-BDCC-8468D170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408" y="787985"/>
            <a:ext cx="8894885" cy="19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Line 790">
            <a:extLst>
              <a:ext uri="{FF2B5EF4-FFF2-40B4-BE49-F238E27FC236}">
                <a16:creationId xmlns:a16="http://schemas.microsoft.com/office/drawing/2014/main" id="{1B5CF5E3-E0C0-4E2A-983B-369FFB95F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41293" y="179972"/>
            <a:ext cx="1465" cy="1588"/>
          </a:xfrm>
          <a:prstGeom prst="line">
            <a:avLst/>
          </a:prstGeom>
          <a:noFill/>
          <a:ln w="0">
            <a:solidFill>
              <a:srgbClr val="DADC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Rectangle 791">
            <a:extLst>
              <a:ext uri="{FF2B5EF4-FFF2-40B4-BE49-F238E27FC236}">
                <a16:creationId xmlns:a16="http://schemas.microsoft.com/office/drawing/2014/main" id="{192B7EA3-07AF-4BB6-B0A4-19776193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93" y="179973"/>
            <a:ext cx="8792" cy="9525"/>
          </a:xfrm>
          <a:prstGeom prst="rect">
            <a:avLst/>
          </a:prstGeom>
          <a:solidFill>
            <a:srgbClr val="DAD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8" name="Rectangle 679">
            <a:extLst>
              <a:ext uri="{FF2B5EF4-FFF2-40B4-BE49-F238E27FC236}">
                <a16:creationId xmlns:a16="http://schemas.microsoft.com/office/drawing/2014/main" id="{91843726-2141-44FC-8273-52757A9E2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57" y="206607"/>
            <a:ext cx="10508988" cy="8617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ts val="2400"/>
              </a:spcBef>
              <a:defRPr>
                <a:solidFill>
                  <a:srgbClr val="009FDF"/>
                </a:solidFill>
                <a:latin typeface="Arial" pitchFamily="34" charset="0"/>
              </a:defRPr>
            </a:lvl1pPr>
            <a:lvl2pPr marL="179388" indent="-179388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395288" indent="-215900">
              <a:spcBef>
                <a:spcPts val="600"/>
              </a:spcBef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395288" indent="-215900">
              <a:spcBef>
                <a:spcPts val="600"/>
              </a:spcBef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395288" indent="-215900">
              <a:spcBef>
                <a:spcPts val="600"/>
              </a:spcBef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8524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3096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17668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2240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Achieving Net Zero In The Square Mile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Plastic Free City Campaign – Removing Plastic Water Bottles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4F06FB92-0C79-49B6-871C-E5E5B2FF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79" y="2702100"/>
            <a:ext cx="3257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EF0F290-555F-4A1A-8AC1-D59DBCA9069E}"/>
              </a:ext>
            </a:extLst>
          </p:cNvPr>
          <p:cNvSpPr txBox="1"/>
          <p:nvPr/>
        </p:nvSpPr>
        <p:spPr>
          <a:xfrm>
            <a:off x="7652929" y="3914495"/>
            <a:ext cx="451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One Less Campaign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 Londoner buys over 3 plastic bottles of water a week. In the UK around 7.7 billion plastic bottles are purchased every year.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F823DD-330C-4344-8CD4-B1D07EC836AE}"/>
              </a:ext>
            </a:extLst>
          </p:cNvPr>
          <p:cNvSpPr txBox="1"/>
          <p:nvPr/>
        </p:nvSpPr>
        <p:spPr>
          <a:xfrm>
            <a:off x="7652929" y="2702100"/>
            <a:ext cx="4400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Approximate breakdown of CO2 footprint :-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Manufacturer and production 38%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Transportation 29%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Waste disposal 33%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1364D-A279-47B8-996A-3A5BCB8E2D0D}"/>
              </a:ext>
            </a:extLst>
          </p:cNvPr>
          <p:cNvSpPr txBox="1"/>
          <p:nvPr/>
        </p:nvSpPr>
        <p:spPr>
          <a:xfrm>
            <a:off x="4140515" y="5416466"/>
            <a:ext cx="709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Based on a carbon footprint of 83 grams per bottle :-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7.7 billion bottles for UK total = over 0.5 million tonnes of CO2 per year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0.5 million City workers = 7,000 tonnes of CO2 per year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98160F-1B00-4F53-A0A8-FC55C30B66AC}"/>
              </a:ext>
            </a:extLst>
          </p:cNvPr>
          <p:cNvSpPr txBox="1"/>
          <p:nvPr/>
        </p:nvSpPr>
        <p:spPr>
          <a:xfrm>
            <a:off x="3935375" y="1314162"/>
            <a:ext cx="6669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IMPACT OF PLASTIC WASTE ON WILDLIFE AND THE ENVIRONMENT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Now well documented - Blue Planet, War on Plastic,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CARBON FOOTPRINT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244D81-2366-422F-8B10-90261AA8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1" y="1894629"/>
            <a:ext cx="3588724" cy="33494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E8108E-3B27-4D5F-A06A-4622FDF3F5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05451"/>
            <a:ext cx="130492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60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949DD-3DB5-4BC2-8FDD-73A8A793C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61" t="18495" r="27661" b="10825"/>
          <a:stretch/>
        </p:blipFill>
        <p:spPr>
          <a:xfrm>
            <a:off x="7267492" y="688814"/>
            <a:ext cx="4157592" cy="5569821"/>
          </a:xfrm>
          <a:prstGeom prst="rect">
            <a:avLst/>
          </a:prstGeom>
        </p:spPr>
      </p:pic>
      <p:sp>
        <p:nvSpPr>
          <p:cNvPr id="3" name="Rectangle 679">
            <a:extLst>
              <a:ext uri="{FF2B5EF4-FFF2-40B4-BE49-F238E27FC236}">
                <a16:creationId xmlns:a16="http://schemas.microsoft.com/office/drawing/2014/main" id="{000F6588-C0CB-4FA6-865B-B7D98F64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157" y="206607"/>
            <a:ext cx="10508988" cy="4308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ts val="2400"/>
              </a:spcBef>
              <a:defRPr>
                <a:solidFill>
                  <a:srgbClr val="009FDF"/>
                </a:solidFill>
                <a:latin typeface="Arial" pitchFamily="34" charset="0"/>
              </a:defRPr>
            </a:lvl1pPr>
            <a:lvl2pPr marL="179388" indent="-179388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395288" indent="-215900">
              <a:spcBef>
                <a:spcPts val="600"/>
              </a:spcBef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395288" indent="-215900">
              <a:spcBef>
                <a:spcPts val="600"/>
              </a:spcBef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395288" indent="-215900">
              <a:spcBef>
                <a:spcPts val="600"/>
              </a:spcBef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8524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3096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17668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224088" indent="-215900" eaLnBrk="0" fontAlgn="base" hangingPunct="0">
              <a:spcBef>
                <a:spcPts val="600"/>
              </a:spcBef>
              <a:spcAft>
                <a:spcPct val="0"/>
              </a:spcAft>
              <a:buFont typeface=".HelveticaNeueDeskInterface-Reg"/>
              <a:buChar char="−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Supporting Climate Change Action Across The UK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0728D-2276-4A77-B09E-EAB022628D2C}"/>
              </a:ext>
            </a:extLst>
          </p:cNvPr>
          <p:cNvSpPr txBox="1"/>
          <p:nvPr/>
        </p:nvSpPr>
        <p:spPr>
          <a:xfrm>
            <a:off x="7616829" y="6258635"/>
            <a:ext cx="374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Extract From Bricks &amp; Water Report By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Westminster Sustainable Business Forum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E750A-3BD0-40C7-BC8D-84F62233B431}"/>
              </a:ext>
            </a:extLst>
          </p:cNvPr>
          <p:cNvSpPr txBox="1"/>
          <p:nvPr/>
        </p:nvSpPr>
        <p:spPr>
          <a:xfrm>
            <a:off x="587858" y="4050856"/>
            <a:ext cx="66796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Climate Change Resilience – Key Areas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Improved Water Efficiency – Leakage Reduction, Efficient Use of Water, Water Reuse, Rainwater Harvesting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Improved Flood Resilience - Flood Protection, Sustainable Urban Drainage, Property Protection On Flood Plains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32B68-5249-4210-A517-0F65FEA5D367}"/>
              </a:ext>
            </a:extLst>
          </p:cNvPr>
          <p:cNvSpPr txBox="1"/>
          <p:nvPr/>
        </p:nvSpPr>
        <p:spPr>
          <a:xfrm>
            <a:off x="587858" y="836070"/>
            <a:ext cx="667963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ACHIEVING Net zero – KEY ACTIONS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UK water industry is the UK’s 4th most energy intensive sector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It consumes 3% of the UK’s electricity,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Generates 1% of carbon dioxide emissions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(Veolia Report – H2O27 Future-Proofing UK Water”)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Increased use of renewable energy – e.g. Solar panels,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Harnessing Biogas from sewage (UK sewage could generate over 1,000 gigawatt hours of electricity).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Adopting low energy use systems.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12481-FC18-4435-BE7C-CEA00BB86D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05451"/>
            <a:ext cx="130492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1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2294-CD50-4112-9864-7724BA49B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16" y="1334814"/>
            <a:ext cx="10515600" cy="467331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B5832D"/>
                </a:solidFill>
              </a:rPr>
              <a:t>Medieval Hall – scheduled ancient monument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832D"/>
                </a:solidFill>
                <a:latin typeface="Palatino Linotype" panose="02040502050505030304" pitchFamily="18" charset="0"/>
              </a:rPr>
              <a:t>Cold &amp; draughty in the winter, hot and stuffy in the summer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832D"/>
                </a:solidFill>
                <a:latin typeface="Palatino Linotype" panose="02040502050505030304" pitchFamily="18" charset="0"/>
              </a:rPr>
              <a:t>Worked hard – Company events + 200 events for 40,000 guests per year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832D"/>
                </a:solidFill>
                <a:latin typeface="Palatino Linotype" panose="02040502050505030304" pitchFamily="18" charset="0"/>
              </a:rPr>
              <a:t>Expectation of even, comfortable temperature throughout year and fabulous food and wine.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B5832D"/>
                </a:solidFill>
              </a:rPr>
              <a:t>Pressure to improve environmental footprint and awareness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832D"/>
                </a:solidFill>
                <a:latin typeface="Palatino Linotype" panose="02040502050505030304" pitchFamily="18" charset="0"/>
              </a:rPr>
              <a:t>Internal – direction from Court as part of long term Strategy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832D"/>
                </a:solidFill>
                <a:latin typeface="Palatino Linotype" panose="02040502050505030304" pitchFamily="18" charset="0"/>
              </a:rPr>
              <a:t>Internal – drive energy efficiency to save money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832D"/>
                </a:solidFill>
                <a:latin typeface="Palatino Linotype" panose="02040502050505030304" pitchFamily="18" charset="0"/>
              </a:rPr>
              <a:t>External – expectation of clients – energy, local produce, sustainability policy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832D"/>
                </a:solidFill>
                <a:latin typeface="Palatino Linotype" panose="02040502050505030304" pitchFamily="18" charset="0"/>
              </a:rPr>
              <a:t>External – reputation; Company in the leading pack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28414-037A-4494-9A37-1D926026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4068" y="6184297"/>
            <a:ext cx="6463863" cy="365125"/>
          </a:xfrm>
        </p:spPr>
        <p:txBody>
          <a:bodyPr/>
          <a:lstStyle>
            <a:lvl1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 sz="1600"/>
              <a:t>Climate Action Strategy - Livery Seminar – 26 January 2021</a:t>
            </a:r>
          </a:p>
          <a:p>
            <a:endParaRPr lang="en-GB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C357E8-4734-AA4E-9CE8-E77D7B2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1228"/>
            <a:ext cx="10515600" cy="1325563"/>
          </a:xfrm>
        </p:spPr>
        <p:txBody>
          <a:bodyPr/>
          <a:lstStyle/>
          <a:p>
            <a:r>
              <a:rPr lang="en-GB"/>
              <a:t>30 Threadneedle Street</a:t>
            </a:r>
          </a:p>
        </p:txBody>
      </p:sp>
    </p:spTree>
    <p:extLst>
      <p:ext uri="{BB962C8B-B14F-4D97-AF65-F5344CB8AC3E}">
        <p14:creationId xmlns:p14="http://schemas.microsoft.com/office/powerpoint/2010/main" val="205966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24F274-27FA-4AE5-BBBA-2C44F19FF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755952"/>
              </p:ext>
            </p:extLst>
          </p:nvPr>
        </p:nvGraphicFramePr>
        <p:xfrm>
          <a:off x="1561992" y="1932796"/>
          <a:ext cx="9068015" cy="329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51029D6-B3CF-46DF-89AA-F76A1EB4C3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4" t="12973" r="37241" b="33928"/>
          <a:stretch/>
        </p:blipFill>
        <p:spPr>
          <a:xfrm>
            <a:off x="10714739" y="5465380"/>
            <a:ext cx="1255499" cy="11957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C3A146-FD38-CE48-B60E-644893EA03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B5832D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/>
              <a:t>What have we done?</a:t>
            </a:r>
          </a:p>
        </p:txBody>
      </p:sp>
    </p:spTree>
    <p:extLst>
      <p:ext uri="{BB962C8B-B14F-4D97-AF65-F5344CB8AC3E}">
        <p14:creationId xmlns:p14="http://schemas.microsoft.com/office/powerpoint/2010/main" val="5709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88BE-B251-4F68-B186-9C2FC198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5A0F-E10F-4F96-910F-753F02A29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Rising temperatures – greater need and expectation of comfort cooling in dining areas and offices during warmer months</a:t>
            </a:r>
          </a:p>
          <a:p>
            <a:pPr lvl="1"/>
            <a:r>
              <a:rPr lang="en-GB" dirty="0"/>
              <a:t>Catering is power hungry – need to switch away from gas</a:t>
            </a:r>
          </a:p>
          <a:p>
            <a:pPr lvl="1"/>
            <a:r>
              <a:rPr lang="en-GB" dirty="0"/>
              <a:t>Existing UK Power Network at limit; need to plan</a:t>
            </a:r>
          </a:p>
          <a:p>
            <a:pPr lvl="1"/>
            <a:r>
              <a:rPr lang="en-GB" dirty="0"/>
              <a:t>Drainage – installing attenuation tank now – will need better storm drainage in the next 20 years.</a:t>
            </a:r>
          </a:p>
          <a:p>
            <a:pPr lvl="1"/>
            <a:r>
              <a:rPr lang="en-GB" dirty="0"/>
              <a:t>Waste</a:t>
            </a:r>
          </a:p>
          <a:p>
            <a:pPr lvl="2"/>
            <a:r>
              <a:rPr lang="en-GB" dirty="0"/>
              <a:t>Space to separate waste types at Hall</a:t>
            </a:r>
          </a:p>
          <a:p>
            <a:pPr lvl="2"/>
            <a:r>
              <a:rPr lang="en-GB" dirty="0"/>
              <a:t>Improve in-house waste management</a:t>
            </a:r>
          </a:p>
          <a:p>
            <a:pPr lvl="2"/>
            <a:r>
              <a:rPr lang="en-GB" dirty="0"/>
              <a:t>Waste oil converted to biofuel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6974C1-A0D9-462B-9206-485899F5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351" y="6176963"/>
            <a:ext cx="5635127" cy="365125"/>
          </a:xfrm>
        </p:spPr>
        <p:txBody>
          <a:bodyPr/>
          <a:lstStyle>
            <a:lvl1pPr>
              <a:defRPr>
                <a:solidFill>
                  <a:srgbClr val="B5832D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GB" sz="1600"/>
              <a:t>Climate Action Strategy - Livery Seminar – 26 January 2021</a:t>
            </a: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8709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710" y="2775411"/>
            <a:ext cx="11256579" cy="226517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B5832D"/>
                </a:solidFill>
              </a:rPr>
              <a:t>Merchant Taylors’ Company</a:t>
            </a:r>
          </a:p>
          <a:p>
            <a:r>
              <a:rPr lang="en-GB" sz="3600">
                <a:solidFill>
                  <a:srgbClr val="B5832D"/>
                </a:solidFill>
              </a:rPr>
              <a:t>A Hall Perspective</a:t>
            </a:r>
          </a:p>
          <a:p>
            <a:r>
              <a:rPr lang="en-GB" sz="3600">
                <a:solidFill>
                  <a:srgbClr val="B5832D"/>
                </a:solidFill>
              </a:rPr>
              <a:t>John Clink – Clerk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F83A9-90E5-4C1C-BCA8-CA7EF2912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351" y="295502"/>
            <a:ext cx="5455298" cy="24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1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767" y="203201"/>
            <a:ext cx="8959264" cy="645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415600" y="-2516200"/>
            <a:ext cx="11360800" cy="360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1867"/>
          </a:p>
          <a:p>
            <a:endParaRPr sz="1867"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08200" y="818700"/>
            <a:ext cx="11360800" cy="553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0" algn="l"/>
            <a:r>
              <a:rPr lang="en" sz="1867"/>
              <a:t>And, as Wax Chandlers</a:t>
            </a:r>
            <a:endParaRPr sz="1867"/>
          </a:p>
          <a:p>
            <a:pPr marL="609585" indent="0" algn="l"/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Our ‘trade’ based on beeswax and candles; we have a long term interest in bees and sustainability (we mark our 650th this year!)</a:t>
            </a:r>
            <a:endParaRPr sz="1867"/>
          </a:p>
          <a:p>
            <a:pPr marL="1219170" indent="0" algn="l"/>
            <a:endParaRPr sz="1867"/>
          </a:p>
          <a:p>
            <a:pPr marL="1219170" indent="0" algn="l"/>
            <a:r>
              <a:rPr lang="en" sz="1867" b="1"/>
              <a:t>BUT…...</a:t>
            </a:r>
            <a:endParaRPr sz="1867" b="1"/>
          </a:p>
          <a:p>
            <a:pPr marL="1219170" indent="0" algn="l"/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The issue of pollinator decline is much broader than ‘just’ the honey bee</a:t>
            </a:r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As a small Livery we are keen to work, and will benefit from working with, other Livery Companies; the issue affects us all. We are already working with the following Livery Cos:-</a:t>
            </a:r>
            <a:endParaRPr sz="1867"/>
          </a:p>
          <a:p>
            <a:pPr marL="1219170" lvl="1" indent="-423323" algn="l">
              <a:buSzPts val="1400"/>
              <a:buChar char="○"/>
            </a:pPr>
            <a:r>
              <a:rPr lang="en" sz="1867"/>
              <a:t>Gardeners </a:t>
            </a:r>
            <a:endParaRPr sz="1867"/>
          </a:p>
          <a:p>
            <a:pPr marL="1219170" lvl="1" indent="-423323" algn="l">
              <a:buSzPts val="1400"/>
              <a:buChar char="○"/>
            </a:pPr>
            <a:r>
              <a:rPr lang="en" sz="1867"/>
              <a:t>Information Technologists</a:t>
            </a:r>
            <a:endParaRPr sz="1867"/>
          </a:p>
          <a:p>
            <a:pPr marL="1219170" lvl="1" indent="-423323" algn="l">
              <a:buSzPts val="1400"/>
              <a:buChar char="○"/>
            </a:pPr>
            <a:r>
              <a:rPr lang="en" sz="1867"/>
              <a:t>Distillers</a:t>
            </a:r>
            <a:endParaRPr sz="1867"/>
          </a:p>
          <a:p>
            <a:pPr marL="1219170" lvl="1" indent="-423323" algn="l">
              <a:buSzPts val="1400"/>
              <a:buChar char="○"/>
            </a:pPr>
            <a:r>
              <a:rPr lang="en" sz="1867"/>
              <a:t>Architects</a:t>
            </a:r>
            <a:endParaRPr sz="1867"/>
          </a:p>
          <a:p>
            <a:pPr marL="1828754" indent="0" algn="l"/>
            <a:endParaRPr sz="1867"/>
          </a:p>
          <a:p>
            <a:pPr marL="0" indent="609585" algn="l"/>
            <a:r>
              <a:rPr lang="en" sz="1867" b="1"/>
              <a:t>Join us/work with us, it should be fun!</a:t>
            </a:r>
            <a:endParaRPr sz="1867" b="1"/>
          </a:p>
          <a:p>
            <a:pPr marL="609585" indent="0" algn="l"/>
            <a:endParaRPr sz="1867"/>
          </a:p>
          <a:p>
            <a:pPr marL="609585" indent="0" algn="l"/>
            <a:endParaRPr sz="1867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-127533" y="1287633"/>
            <a:ext cx="11360800" cy="25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306743" y="3922767"/>
            <a:ext cx="11360800" cy="266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 algn="l">
              <a:buSzPts val="1400"/>
              <a:buChar char="●"/>
            </a:pPr>
            <a:r>
              <a:rPr lang="en" sz="1867"/>
              <a:t>Major decline in pollinators has taken place over the last 10 years </a:t>
            </a:r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Food security; a third of our food is reliant on the work of pollinators</a:t>
            </a:r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PLT stressing the importance of pollinators, biodiversity and green spaces/public realm in City</a:t>
            </a:r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Plans for this year include, audits of City green spaces, a Citizen Science (educational) project and more formal launch in autumn; The Lord Mayor and Lady Mayoress have offered to host this in the Mansion House!</a:t>
            </a:r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PLT aims to be more than ‘worthy’ there is interesting science, tasting, music and art opportunities</a:t>
            </a:r>
            <a:endParaRPr sz="1867"/>
          </a:p>
          <a:p>
            <a:pPr marL="609585" indent="-423323" algn="l">
              <a:buSzPts val="1400"/>
              <a:buChar char="●"/>
            </a:pPr>
            <a:r>
              <a:rPr lang="en" sz="1867"/>
              <a:t>Visit; </a:t>
            </a:r>
            <a:r>
              <a:rPr lang="en" sz="1867" u="sng">
                <a:solidFill>
                  <a:schemeClr val="hlink"/>
                </a:solidFill>
                <a:hlinkClick r:id="rId3"/>
              </a:rPr>
              <a:t>www.pollinatinglondontogether.com</a:t>
            </a:r>
            <a:r>
              <a:rPr lang="en" sz="1867"/>
              <a:t> join in!</a:t>
            </a:r>
            <a:endParaRPr sz="1867"/>
          </a:p>
          <a:p>
            <a:pPr marL="0" indent="0" algn="l"/>
            <a:endParaRPr sz="1867"/>
          </a:p>
          <a:p>
            <a:pPr marL="0" indent="0" algn="l"/>
            <a:endParaRPr sz="1867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34" y="150534"/>
            <a:ext cx="11574865" cy="34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C2BC19-2AFE-481B-80EF-19416BB21F6B}"/>
              </a:ext>
            </a:extLst>
          </p:cNvPr>
          <p:cNvGrpSpPr/>
          <p:nvPr/>
        </p:nvGrpSpPr>
        <p:grpSpPr>
          <a:xfrm>
            <a:off x="1148855" y="322317"/>
            <a:ext cx="9826031" cy="625474"/>
            <a:chOff x="1148855" y="322317"/>
            <a:chExt cx="9826031" cy="625474"/>
          </a:xfrm>
        </p:grpSpPr>
        <p:sp>
          <p:nvSpPr>
            <p:cNvPr id="3" name="Rectangle 478">
              <a:extLst>
                <a:ext uri="{FF2B5EF4-FFF2-40B4-BE49-F238E27FC236}">
                  <a16:creationId xmlns:a16="http://schemas.microsoft.com/office/drawing/2014/main" id="{8163B7AC-500D-4E3A-A1A6-D005575D1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855" y="322317"/>
              <a:ext cx="9768672" cy="62547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" name="Rectangle 700">
              <a:extLst>
                <a:ext uri="{FF2B5EF4-FFF2-40B4-BE49-F238E27FC236}">
                  <a16:creationId xmlns:a16="http://schemas.microsoft.com/office/drawing/2014/main" id="{EBED18CF-14D4-4E5A-8E81-2ED2E8D40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557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701">
              <a:extLst>
                <a:ext uri="{FF2B5EF4-FFF2-40B4-BE49-F238E27FC236}">
                  <a16:creationId xmlns:a16="http://schemas.microsoft.com/office/drawing/2014/main" id="{8FCF1B88-8B47-439A-B92C-E665E88E2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996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702">
              <a:extLst>
                <a:ext uri="{FF2B5EF4-FFF2-40B4-BE49-F238E27FC236}">
                  <a16:creationId xmlns:a16="http://schemas.microsoft.com/office/drawing/2014/main" id="{ACB04BA1-0E4C-4B8A-AF50-0CB198BE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696" y="395661"/>
              <a:ext cx="7326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703">
              <a:extLst>
                <a:ext uri="{FF2B5EF4-FFF2-40B4-BE49-F238E27FC236}">
                  <a16:creationId xmlns:a16="http://schemas.microsoft.com/office/drawing/2014/main" id="{88FEBD38-9C38-4A36-AF13-9B4708FB2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468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04">
              <a:extLst>
                <a:ext uri="{FF2B5EF4-FFF2-40B4-BE49-F238E27FC236}">
                  <a16:creationId xmlns:a16="http://schemas.microsoft.com/office/drawing/2014/main" id="{396F7A87-68DD-4520-B1BC-324B32970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204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705">
              <a:extLst>
                <a:ext uri="{FF2B5EF4-FFF2-40B4-BE49-F238E27FC236}">
                  <a16:creationId xmlns:a16="http://schemas.microsoft.com/office/drawing/2014/main" id="{6F7DEBED-6CAA-4925-9F52-7EE4D4A7A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1122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706">
              <a:extLst>
                <a:ext uri="{FF2B5EF4-FFF2-40B4-BE49-F238E27FC236}">
                  <a16:creationId xmlns:a16="http://schemas.microsoft.com/office/drawing/2014/main" id="{23E807AF-9AA2-476B-9B7F-40AFA84D2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4650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707">
              <a:extLst>
                <a:ext uri="{FF2B5EF4-FFF2-40B4-BE49-F238E27FC236}">
                  <a16:creationId xmlns:a16="http://schemas.microsoft.com/office/drawing/2014/main" id="{D1DEC155-BD18-47C9-A128-8C4535128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660" y="395661"/>
              <a:ext cx="7327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708">
              <a:extLst>
                <a:ext uri="{FF2B5EF4-FFF2-40B4-BE49-F238E27FC236}">
                  <a16:creationId xmlns:a16="http://schemas.microsoft.com/office/drawing/2014/main" id="{24BEF961-EB3D-4842-9635-2FDB809E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9476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709">
              <a:extLst>
                <a:ext uri="{FF2B5EF4-FFF2-40B4-BE49-F238E27FC236}">
                  <a16:creationId xmlns:a16="http://schemas.microsoft.com/office/drawing/2014/main" id="{2431FCBE-B3B2-4908-B3BB-C2E3B6F8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857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710">
              <a:extLst>
                <a:ext uri="{FF2B5EF4-FFF2-40B4-BE49-F238E27FC236}">
                  <a16:creationId xmlns:a16="http://schemas.microsoft.com/office/drawing/2014/main" id="{5FBC657B-B692-4223-BF9D-4A8825B48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37" y="395661"/>
              <a:ext cx="7327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711">
              <a:extLst>
                <a:ext uri="{FF2B5EF4-FFF2-40B4-BE49-F238E27FC236}">
                  <a16:creationId xmlns:a16="http://schemas.microsoft.com/office/drawing/2014/main" id="{9ACC85A6-64CB-44DB-AEA1-F86CB96D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953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712">
              <a:extLst>
                <a:ext uri="{FF2B5EF4-FFF2-40B4-BE49-F238E27FC236}">
                  <a16:creationId xmlns:a16="http://schemas.microsoft.com/office/drawing/2014/main" id="{3BC52E61-95E8-46C9-82A7-63F9ECB5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768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713">
              <a:extLst>
                <a:ext uri="{FF2B5EF4-FFF2-40B4-BE49-F238E27FC236}">
                  <a16:creationId xmlns:a16="http://schemas.microsoft.com/office/drawing/2014/main" id="{24E27C67-3B07-431B-9A7F-BB582049E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0050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714">
              <a:extLst>
                <a:ext uri="{FF2B5EF4-FFF2-40B4-BE49-F238E27FC236}">
                  <a16:creationId xmlns:a16="http://schemas.microsoft.com/office/drawing/2014/main" id="{0886BF64-3348-416D-A406-AC8A40E40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5865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715">
              <a:extLst>
                <a:ext uri="{FF2B5EF4-FFF2-40B4-BE49-F238E27FC236}">
                  <a16:creationId xmlns:a16="http://schemas.microsoft.com/office/drawing/2014/main" id="{A25A61C9-1BD0-45FC-9536-77B501F3A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2388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716">
              <a:extLst>
                <a:ext uri="{FF2B5EF4-FFF2-40B4-BE49-F238E27FC236}">
                  <a16:creationId xmlns:a16="http://schemas.microsoft.com/office/drawing/2014/main" id="{161B2D86-93B6-4A00-9173-15E9816CB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1583" y="395661"/>
              <a:ext cx="7327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717">
              <a:extLst>
                <a:ext uri="{FF2B5EF4-FFF2-40B4-BE49-F238E27FC236}">
                  <a16:creationId xmlns:a16="http://schemas.microsoft.com/office/drawing/2014/main" id="{5EB1F6D1-3965-4FA3-B806-101A13CCF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9314" y="395661"/>
              <a:ext cx="7327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718">
              <a:extLst>
                <a:ext uri="{FF2B5EF4-FFF2-40B4-BE49-F238E27FC236}">
                  <a16:creationId xmlns:a16="http://schemas.microsoft.com/office/drawing/2014/main" id="{B45262D6-5CA5-4B73-9658-8848E3995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7045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719">
              <a:extLst>
                <a:ext uri="{FF2B5EF4-FFF2-40B4-BE49-F238E27FC236}">
                  <a16:creationId xmlns:a16="http://schemas.microsoft.com/office/drawing/2014/main" id="{CD491C88-CF53-40F7-BC90-C9395C02C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9688" y="395661"/>
              <a:ext cx="8792" cy="158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790">
              <a:extLst>
                <a:ext uri="{FF2B5EF4-FFF2-40B4-BE49-F238E27FC236}">
                  <a16:creationId xmlns:a16="http://schemas.microsoft.com/office/drawing/2014/main" id="{B844CB05-6C80-4A83-96DC-CF8101D19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43442" y="395661"/>
              <a:ext cx="1465" cy="1588"/>
            </a:xfrm>
            <a:prstGeom prst="line">
              <a:avLst/>
            </a:prstGeom>
            <a:noFill/>
            <a:ln w="0">
              <a:solidFill>
                <a:srgbClr val="DAD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Rectangle 791">
              <a:extLst>
                <a:ext uri="{FF2B5EF4-FFF2-40B4-BE49-F238E27FC236}">
                  <a16:creationId xmlns:a16="http://schemas.microsoft.com/office/drawing/2014/main" id="{F0B090C0-CB05-4E61-84E5-622B825FD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3442" y="395662"/>
              <a:ext cx="8792" cy="952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679">
              <a:extLst>
                <a:ext uri="{FF2B5EF4-FFF2-40B4-BE49-F238E27FC236}">
                  <a16:creationId xmlns:a16="http://schemas.microsoft.com/office/drawing/2014/main" id="{05FC2D79-10F8-4FD5-9CB2-51A5E536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283" y="366435"/>
              <a:ext cx="97716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ts val="2400"/>
                </a:spcBef>
                <a:defRPr>
                  <a:solidFill>
                    <a:srgbClr val="009FDF"/>
                  </a:solidFill>
                  <a:latin typeface="Arial" pitchFamily="34" charset="0"/>
                </a:defRPr>
              </a:lvl1pPr>
              <a:lvl2pPr marL="179388" indent="-179388">
                <a:spcBef>
                  <a:spcPts val="1200"/>
                </a:spcBef>
                <a:buClr>
                  <a:schemeClr val="bg2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395288" indent="-215900">
                <a:spcBef>
                  <a:spcPts val="600"/>
                </a:spcBef>
                <a:buFont typeface=".HelveticaNeueDeskInterface-Reg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395288" indent="-215900">
                <a:spcBef>
                  <a:spcPts val="600"/>
                </a:spcBef>
                <a:buFont typeface=".HelveticaNeueDeskInterface-Reg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395288" indent="-215900">
                <a:spcBef>
                  <a:spcPts val="600"/>
                </a:spcBef>
                <a:buFont typeface=".HelveticaNeueDeskInterface-Reg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852488" indent="-215900" eaLnBrk="0" fontAlgn="base" hangingPunct="0">
                <a:spcBef>
                  <a:spcPts val="600"/>
                </a:spcBef>
                <a:spcAft>
                  <a:spcPct val="0"/>
                </a:spcAft>
                <a:buFont typeface=".HelveticaNeueDeskInterface-Reg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309688" indent="-215900" eaLnBrk="0" fontAlgn="base" hangingPunct="0">
                <a:spcBef>
                  <a:spcPts val="600"/>
                </a:spcBef>
                <a:spcAft>
                  <a:spcPct val="0"/>
                </a:spcAft>
                <a:buFont typeface=".HelveticaNeueDeskInterface-Reg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1766888" indent="-215900" eaLnBrk="0" fontAlgn="base" hangingPunct="0">
                <a:spcBef>
                  <a:spcPts val="600"/>
                </a:spcBef>
                <a:spcAft>
                  <a:spcPct val="0"/>
                </a:spcAft>
                <a:buFont typeface=".HelveticaNeueDeskInterface-Reg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224088" indent="-215900" eaLnBrk="0" fontAlgn="base" hangingPunct="0">
                <a:spcBef>
                  <a:spcPts val="600"/>
                </a:spcBef>
                <a:spcAft>
                  <a:spcPct val="0"/>
                </a:spcAft>
                <a:buFont typeface=".HelveticaNeueDeskInterface-Reg"/>
                <a:buChar char="−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City Climate Action Strategy – Water Sector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46541FD-29B0-4D17-B685-452BDABBEBAA}"/>
              </a:ext>
            </a:extLst>
          </p:cNvPr>
          <p:cNvSpPr txBox="1"/>
          <p:nvPr/>
        </p:nvSpPr>
        <p:spPr>
          <a:xfrm>
            <a:off x="1351184" y="1240403"/>
            <a:ext cx="962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Climate Change – Key Actions Fall Into Two Areas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 Achieving net zero emissions – energy efficiency, renewable energy 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Resilience to the impact of climate change – flood protection, SUDS, water efficiency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B39ED35-7308-4555-884E-0F15989FB6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0"/>
          <a:stretch/>
        </p:blipFill>
        <p:spPr>
          <a:xfrm>
            <a:off x="1507483" y="3800648"/>
            <a:ext cx="3725710" cy="280996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599E426-B4B2-4701-84AD-1B1BAB716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65" y="2456345"/>
            <a:ext cx="2695718" cy="4242145"/>
          </a:xfrm>
          <a:prstGeom prst="rect">
            <a:avLst/>
          </a:prstGeom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637210AD-4147-4E9A-876E-A31B79F98426}"/>
              </a:ext>
            </a:extLst>
          </p:cNvPr>
          <p:cNvSpPr/>
          <p:nvPr/>
        </p:nvSpPr>
        <p:spPr>
          <a:xfrm>
            <a:off x="6192836" y="4555670"/>
            <a:ext cx="2095881" cy="1534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14FA12-2375-43ED-9916-FFAC6BE25B84}"/>
              </a:ext>
            </a:extLst>
          </p:cNvPr>
          <p:cNvSpPr txBox="1"/>
          <p:nvPr/>
        </p:nvSpPr>
        <p:spPr>
          <a:xfrm>
            <a:off x="1694590" y="3149975"/>
            <a:ext cx="33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ACHIEVING NET ZERO IN THE CITY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BD7919-1FCC-4B8C-BC86-F6B84113F817}"/>
              </a:ext>
            </a:extLst>
          </p:cNvPr>
          <p:cNvSpPr txBox="1"/>
          <p:nvPr/>
        </p:nvSpPr>
        <p:spPr>
          <a:xfrm>
            <a:off x="5840147" y="3484257"/>
            <a:ext cx="2695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INFLUENCE OF THE CITY ON THE REST OF THE UK AND GLOBALLY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1BFC32E-866C-4778-87E1-6AED5D1931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05451"/>
            <a:ext cx="130492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735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b94deac-352e-4f74-b38c-7e42d089066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E023699ED14439409D90670612D19" ma:contentTypeVersion="13" ma:contentTypeDescription="Create a new document." ma:contentTypeScope="" ma:versionID="bb1a6e582ee3d87c22226a8838e2ef92">
  <xsd:schema xmlns:xsd="http://www.w3.org/2001/XMLSchema" xmlns:xs="http://www.w3.org/2001/XMLSchema" xmlns:p="http://schemas.microsoft.com/office/2006/metadata/properties" xmlns:ns2="ce0babc4-cd90-4237-9a22-3d9818f5dd8d" xmlns:ns3="bb94deac-352e-4f74-b38c-7e42d0890666" targetNamespace="http://schemas.microsoft.com/office/2006/metadata/properties" ma:root="true" ma:fieldsID="6edfcf71c7b30e9d81113c1efc991b51" ns2:_="" ns3:_="">
    <xsd:import namespace="ce0babc4-cd90-4237-9a22-3d9818f5dd8d"/>
    <xsd:import namespace="bb94deac-352e-4f74-b38c-7e42d08906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babc4-cd90-4237-9a22-3d9818f5dd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deac-352e-4f74-b38c-7e42d08906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F170CE-AA27-4C87-A6CE-20992AC99289}">
  <ds:schemaRefs>
    <ds:schemaRef ds:uri="http://schemas.microsoft.com/office/2006/metadata/properties"/>
    <ds:schemaRef ds:uri="http://schemas.microsoft.com/office/infopath/2007/PartnerControls"/>
    <ds:schemaRef ds:uri="bb94deac-352e-4f74-b38c-7e42d0890666"/>
  </ds:schemaRefs>
</ds:datastoreItem>
</file>

<file path=customXml/itemProps2.xml><?xml version="1.0" encoding="utf-8"?>
<ds:datastoreItem xmlns:ds="http://schemas.openxmlformats.org/officeDocument/2006/customXml" ds:itemID="{776A1BD8-75AE-4D98-8967-EA3E87E9C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0babc4-cd90-4237-9a22-3d9818f5dd8d"/>
    <ds:schemaRef ds:uri="bb94deac-352e-4f74-b38c-7e42d08906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4219C3-2409-438D-B5CE-FA6B211C4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941</Words>
  <Application>Microsoft Macintosh PowerPoint</Application>
  <PresentationFormat>Widescreen</PresentationFormat>
  <Paragraphs>102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Tw Cen MT</vt:lpstr>
      <vt:lpstr>office theme</vt:lpstr>
      <vt:lpstr>Droplet</vt:lpstr>
      <vt:lpstr>Simple Light</vt:lpstr>
      <vt:lpstr>PowerPoint Presentation</vt:lpstr>
      <vt:lpstr>30 Threadneedle Street</vt:lpstr>
      <vt:lpstr>PowerPoint Presentation</vt:lpstr>
      <vt:lpstr>Challenges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Colin David</cp:lastModifiedBy>
  <cp:revision>3</cp:revision>
  <dcterms:created xsi:type="dcterms:W3CDTF">2021-01-18T16:25:16Z</dcterms:created>
  <dcterms:modified xsi:type="dcterms:W3CDTF">2021-03-18T19:47:56Z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ca86e8-6fb5-45dd-bb08-a8d185fa5301_Enabled">
    <vt:lpwstr>true</vt:lpwstr>
  </property>
  <property fmtid="{D5CDD505-2E9C-101B-9397-08002B2CF9AE}" pid="3" name="MSIP_Label_8eca86e8-6fb5-45dd-bb08-a8d185fa5301_SetDate">
    <vt:lpwstr>2021-01-22T10:39:12Z</vt:lpwstr>
  </property>
  <property fmtid="{D5CDD505-2E9C-101B-9397-08002B2CF9AE}" pid="4" name="MSIP_Label_8eca86e8-6fb5-45dd-bb08-a8d185fa5301_Method">
    <vt:lpwstr>Standard</vt:lpwstr>
  </property>
  <property fmtid="{D5CDD505-2E9C-101B-9397-08002B2CF9AE}" pid="5" name="MSIP_Label_8eca86e8-6fb5-45dd-bb08-a8d185fa5301_Name">
    <vt:lpwstr>Official</vt:lpwstr>
  </property>
  <property fmtid="{D5CDD505-2E9C-101B-9397-08002B2CF9AE}" pid="6" name="MSIP_Label_8eca86e8-6fb5-45dd-bb08-a8d185fa5301_SiteId">
    <vt:lpwstr>9fe658cd-b3cd-4056-8519-3222ffa96be8</vt:lpwstr>
  </property>
  <property fmtid="{D5CDD505-2E9C-101B-9397-08002B2CF9AE}" pid="7" name="MSIP_Label_8eca86e8-6fb5-45dd-bb08-a8d185fa5301_ActionId">
    <vt:lpwstr>c567fb8a-15e4-4639-86c1-490d9e24a9db</vt:lpwstr>
  </property>
  <property fmtid="{D5CDD505-2E9C-101B-9397-08002B2CF9AE}" pid="8" name="MSIP_Label_8eca86e8-6fb5-45dd-bb08-a8d185fa5301_ContentBits">
    <vt:lpwstr>0</vt:lpwstr>
  </property>
  <property fmtid="{D5CDD505-2E9C-101B-9397-08002B2CF9AE}" pid="9" name="ContentTypeId">
    <vt:lpwstr>0x010100F99E023699ED14439409D90670612D19</vt:lpwstr>
  </property>
</Properties>
</file>